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B21CE5-E008-AC43-C340-65256714D11C}" v="8541" dt="2025-08-27T13:54:22.772"/>
    <p1510:client id="{7F920888-9599-C66C-FBB8-D4554CED86F1}" v="33" dt="2025-08-26T15:12:16.0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Kacper </a:t>
            </a:r>
            <a:r>
              <a:rPr lang="en-US" dirty="0" err="1">
                <a:solidFill>
                  <a:schemeClr val="bg2"/>
                </a:solidFill>
                <a:latin typeface="Abadi"/>
                <a:ea typeface="SF Pro" pitchFamily="2" charset="0"/>
                <a:cs typeface="SF Pro" pitchFamily="2" charset="0"/>
              </a:rPr>
              <a:t>Gawroński</a:t>
            </a:r>
          </a:p>
          <a:p>
            <a:r>
              <a:rPr lang="en-US" dirty="0">
                <a:solidFill>
                  <a:schemeClr val="bg2"/>
                </a:solidFill>
                <a:latin typeface="Abadi"/>
                <a:ea typeface="SF Pro" pitchFamily="2" charset="0"/>
                <a:cs typeface="SF Pro" pitchFamily="2" charset="0"/>
              </a:rPr>
              <a:t>26/08/2025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3A996CA4-1B8D-7C91-FA8C-AD87B4252219}"/>
              </a:ext>
            </a:extLst>
          </p:cNvPr>
          <p:cNvSpPr txBox="1"/>
          <p:nvPr/>
        </p:nvSpPr>
        <p:spPr>
          <a:xfrm>
            <a:off x="1273028" y="416091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Get all mission outcomes and aggregate them into success and failure groups</a:t>
            </a:r>
            <a:endParaRPr lang="en-US" dirty="0"/>
          </a:p>
        </p:txBody>
      </p:sp>
      <p:cxnSp>
        <p:nvCxnSpPr>
          <p:cNvPr id="3" name="Straight Arrow Connector 2">
            <a:extLst>
              <a:ext uri="{FF2B5EF4-FFF2-40B4-BE49-F238E27FC236}">
                <a16:creationId xmlns:a16="http://schemas.microsoft.com/office/drawing/2014/main" id="{3132C1D1-086E-6027-32E0-61EC834ECFDE}"/>
              </a:ext>
            </a:extLst>
          </p:cNvPr>
          <p:cNvCxnSpPr/>
          <p:nvPr/>
        </p:nvCxnSpPr>
        <p:spPr>
          <a:xfrm>
            <a:off x="3984107" y="4655983"/>
            <a:ext cx="1060857" cy="612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636624-A131-2722-4F8F-ADFBE973E284}"/>
              </a:ext>
            </a:extLst>
          </p:cNvPr>
          <p:cNvSpPr txBox="1"/>
          <p:nvPr/>
        </p:nvSpPr>
        <p:spPr>
          <a:xfrm>
            <a:off x="5492882" y="561075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new column class, where 1 means mission success and 0 a failure</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Add the GitHub URL of your completed EDA with data visualization notebook, as an external reference and peer-review purpose</a:t>
            </a:r>
          </a:p>
          <a:p>
            <a:pPr marL="0" indent="0">
              <a:buNone/>
            </a:pPr>
            <a:endParaRPr lang="en-US" dirty="0">
              <a:ea typeface="Calibri"/>
              <a:cs typeface="Calibri"/>
            </a:endParaRPr>
          </a:p>
          <a:p>
            <a:pPr marL="0" indent="0">
              <a:buNone/>
            </a:pPr>
            <a:r>
              <a:rPr lang="en-US" dirty="0">
                <a:ea typeface="Calibri"/>
                <a:cs typeface="Calibri"/>
              </a:rPr>
              <a:t>I used scatter plots for inspecting possible covariances between independent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Basic Selects that use WHERE clause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Selects that use aggregate functions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Selects that use subqueries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a:rPr>
              <a:t>I used markers and </a:t>
            </a:r>
            <a:r>
              <a:rPr lang="en-US" sz="2200" dirty="0" err="1">
                <a:solidFill>
                  <a:schemeClr val="accent3">
                    <a:lumMod val="25000"/>
                  </a:schemeClr>
                </a:solidFill>
                <a:latin typeface="Abadi"/>
              </a:rPr>
              <a:t>MarkerCluster</a:t>
            </a:r>
            <a:r>
              <a:rPr lang="en-US" sz="2200" dirty="0">
                <a:solidFill>
                  <a:schemeClr val="accent3">
                    <a:lumMod val="25000"/>
                  </a:schemeClr>
                </a:solidFill>
                <a:latin typeface="Abadi"/>
              </a:rPr>
              <a:t> to group them,  also I used Circle objects that utilized Popup object </a:t>
            </a:r>
          </a:p>
          <a:p>
            <a:pPr>
              <a:lnSpc>
                <a:spcPct val="100000"/>
              </a:lnSpc>
              <a:spcBef>
                <a:spcPts val="1400"/>
              </a:spcBef>
            </a:pPr>
            <a:r>
              <a:rPr lang="en-US" sz="2200" dirty="0">
                <a:solidFill>
                  <a:schemeClr val="accent3">
                    <a:lumMod val="25000"/>
                  </a:schemeClr>
                </a:solidFill>
                <a:latin typeface="Abadi"/>
              </a:rPr>
              <a:t>Explain why you added those objects</a:t>
            </a:r>
          </a:p>
          <a:p>
            <a:pPr>
              <a:lnSpc>
                <a:spcPct val="100000"/>
              </a:lnSpc>
              <a:spcBef>
                <a:spcPts val="1400"/>
              </a:spcBef>
            </a:pPr>
            <a:r>
              <a:rPr lang="en-US" sz="2200" dirty="0">
                <a:solidFill>
                  <a:schemeClr val="accent3">
                    <a:lumMod val="25000"/>
                  </a:schemeClr>
                </a:solidFill>
                <a:latin typeface="Abadi"/>
              </a:rPr>
              <a:t>I used these object to </a:t>
            </a:r>
            <a:r>
              <a:rPr lang="en-US" sz="2200" dirty="0" err="1">
                <a:solidFill>
                  <a:schemeClr val="accent3">
                    <a:lumMod val="25000"/>
                  </a:schemeClr>
                </a:solidFill>
                <a:latin typeface="Abadi"/>
              </a:rPr>
              <a:t>higlight</a:t>
            </a:r>
            <a:r>
              <a:rPr lang="en-US" sz="2200" dirty="0">
                <a:solidFill>
                  <a:schemeClr val="accent3">
                    <a:lumMod val="25000"/>
                  </a:schemeClr>
                </a:solidFill>
                <a:latin typeface="Abadi"/>
              </a:rPr>
              <a:t> important information form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a:t>
            </a:r>
          </a:p>
          <a:p>
            <a:pPr>
              <a:lnSpc>
                <a:spcPct val="100000"/>
              </a:lnSpc>
              <a:spcBef>
                <a:spcPts val="1400"/>
              </a:spcBef>
            </a:pPr>
            <a:r>
              <a:rPr lang="en-US" sz="2200" dirty="0">
                <a:solidFill>
                  <a:schemeClr val="accent3">
                    <a:lumMod val="25000"/>
                  </a:schemeClr>
                </a:solidFill>
                <a:latin typeface="Abadi"/>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a:rPr>
              <a:t>Explain why you added those plots and interactions</a:t>
            </a:r>
          </a:p>
          <a:p>
            <a:pPr>
              <a:lnSpc>
                <a:spcPct val="100000"/>
              </a:lnSpc>
              <a:spcBef>
                <a:spcPts val="1400"/>
              </a:spcBef>
            </a:pPr>
            <a:r>
              <a:rPr lang="en-US" sz="2200" dirty="0">
                <a:solidFill>
                  <a:schemeClr val="accent3">
                    <a:lumMod val="25000"/>
                  </a:schemeClr>
                </a:solidFill>
                <a:latin typeface="Abadi"/>
              </a:rPr>
              <a:t>Add the GitHub URL of your completed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lab, as an external reference and peer-review purpose</a:t>
            </a:r>
          </a:p>
          <a:p>
            <a:endParaRPr lang="en-US"/>
          </a:p>
          <a:p>
            <a:pPr marL="0" indent="0">
              <a:buNone/>
            </a:pPr>
            <a:r>
              <a:rPr lang="en-US" dirty="0">
                <a:ea typeface="Calibri"/>
                <a:cs typeface="Calibri"/>
              </a:rPr>
              <a:t>I added pie chart and scatter plot, for that I created slider for choosing the payload weight bracket in scatter plot and selector field for choosing the launch site, this dashboard was using callbacks for interactivity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C227225-9B4D-C922-8190-1C7F1775E5A8}"/>
              </a:ext>
            </a:extLst>
          </p:cNvPr>
          <p:cNvSpPr txBox="1"/>
          <p:nvPr/>
        </p:nvSpPr>
        <p:spPr>
          <a:xfrm>
            <a:off x="754387" y="442023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classification models with </a:t>
            </a:r>
            <a:r>
              <a:rPr lang="en-US" dirty="0" err="1">
                <a:ea typeface="Calibri"/>
                <a:cs typeface="Calibri"/>
              </a:rPr>
              <a:t>sklearn</a:t>
            </a:r>
            <a:endParaRPr lang="en-US" dirty="0" err="1"/>
          </a:p>
        </p:txBody>
      </p:sp>
      <p:cxnSp>
        <p:nvCxnSpPr>
          <p:cNvPr id="6" name="Straight Arrow Connector 5">
            <a:extLst>
              <a:ext uri="{FF2B5EF4-FFF2-40B4-BE49-F238E27FC236}">
                <a16:creationId xmlns:a16="http://schemas.microsoft.com/office/drawing/2014/main" id="{ADAAF161-89DD-B342-EDD5-B3B943D26637}"/>
              </a:ext>
            </a:extLst>
          </p:cNvPr>
          <p:cNvCxnSpPr/>
          <p:nvPr/>
        </p:nvCxnSpPr>
        <p:spPr>
          <a:xfrm>
            <a:off x="1732733" y="5245348"/>
            <a:ext cx="577577" cy="35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5839B3-ED79-DBC9-D097-99C528AF152E}"/>
              </a:ext>
            </a:extLst>
          </p:cNvPr>
          <p:cNvSpPr txBox="1"/>
          <p:nvPr/>
        </p:nvSpPr>
        <p:spPr>
          <a:xfrm>
            <a:off x="1390901" y="59997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Divide the dataset into train and test set </a:t>
            </a:r>
          </a:p>
        </p:txBody>
      </p:sp>
      <p:sp>
        <p:nvSpPr>
          <p:cNvPr id="8" name="TextBox 7">
            <a:extLst>
              <a:ext uri="{FF2B5EF4-FFF2-40B4-BE49-F238E27FC236}">
                <a16:creationId xmlns:a16="http://schemas.microsoft.com/office/drawing/2014/main" id="{8AAA6373-BB72-6354-F4BE-3A636A32C3C7}"/>
              </a:ext>
            </a:extLst>
          </p:cNvPr>
          <p:cNvSpPr txBox="1"/>
          <p:nvPr/>
        </p:nvSpPr>
        <p:spPr>
          <a:xfrm>
            <a:off x="4868155" y="475028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a:t>
            </a:r>
            <a:r>
              <a:rPr lang="en-US" dirty="0" err="1">
                <a:ea typeface="Calibri"/>
                <a:cs typeface="Calibri"/>
              </a:rPr>
              <a:t>GridSearch</a:t>
            </a:r>
            <a:r>
              <a:rPr lang="en-US" dirty="0">
                <a:ea typeface="Calibri"/>
                <a:cs typeface="Calibri"/>
              </a:rPr>
              <a:t> for every model and fit it to find best parameters</a:t>
            </a:r>
          </a:p>
        </p:txBody>
      </p:sp>
      <p:sp>
        <p:nvSpPr>
          <p:cNvPr id="10" name="TextBox 9">
            <a:extLst>
              <a:ext uri="{FF2B5EF4-FFF2-40B4-BE49-F238E27FC236}">
                <a16:creationId xmlns:a16="http://schemas.microsoft.com/office/drawing/2014/main" id="{17508FBC-A999-D2AB-2CB2-A1BF0887FC7F}"/>
              </a:ext>
            </a:extLst>
          </p:cNvPr>
          <p:cNvSpPr txBox="1"/>
          <p:nvPr/>
        </p:nvSpPr>
        <p:spPr>
          <a:xfrm>
            <a:off x="8543901" y="522709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Calibri"/>
                <a:cs typeface="Calibri"/>
              </a:rPr>
              <a:t>Analzye</a:t>
            </a:r>
            <a:r>
              <a:rPr lang="en-US" dirty="0">
                <a:ea typeface="Calibri"/>
                <a:cs typeface="Calibri"/>
              </a:rPr>
              <a:t> the models with bar plots of few metrics like accuracy and f1_score to find the best model</a:t>
            </a:r>
          </a:p>
        </p:txBody>
      </p:sp>
      <p:cxnSp>
        <p:nvCxnSpPr>
          <p:cNvPr id="11" name="Straight Arrow Connector 10">
            <a:extLst>
              <a:ext uri="{FF2B5EF4-FFF2-40B4-BE49-F238E27FC236}">
                <a16:creationId xmlns:a16="http://schemas.microsoft.com/office/drawing/2014/main" id="{61748C5F-FB00-2FEC-0AF6-EBEC486EE65E}"/>
              </a:ext>
            </a:extLst>
          </p:cNvPr>
          <p:cNvCxnSpPr/>
          <p:nvPr/>
        </p:nvCxnSpPr>
        <p:spPr>
          <a:xfrm flipV="1">
            <a:off x="3856250" y="5403770"/>
            <a:ext cx="991935" cy="40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0BE534-BDDD-7B15-FBA9-F2EE475216EB}"/>
              </a:ext>
            </a:extLst>
          </p:cNvPr>
          <p:cNvCxnSpPr/>
          <p:nvPr/>
        </p:nvCxnSpPr>
        <p:spPr>
          <a:xfrm>
            <a:off x="7425999" y="5021390"/>
            <a:ext cx="860472" cy="67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97583" y="1807337"/>
            <a:ext cx="8324209" cy="38931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r>
              <a:rPr lang="en-US" sz="2200" dirty="0">
                <a:solidFill>
                  <a:schemeClr val="accent3">
                    <a:lumMod val="25000"/>
                  </a:schemeClr>
                </a:solidFill>
                <a:latin typeface="Abadi"/>
              </a:rPr>
              <a:t>Predictive analysis results</a:t>
            </a:r>
          </a:p>
          <a:p>
            <a:pPr marL="0" indent="0">
              <a:lnSpc>
                <a:spcPct val="100000"/>
              </a:lnSpc>
              <a:spcBef>
                <a:spcPts val="1400"/>
              </a:spcBef>
              <a:buNone/>
            </a:pPr>
            <a:r>
              <a:rPr lang="en-US" sz="2200" dirty="0">
                <a:solidFill>
                  <a:schemeClr val="accent3">
                    <a:lumMod val="25000"/>
                  </a:schemeClr>
                </a:solidFill>
                <a:latin typeface="Abadi"/>
              </a:rPr>
              <a:t>Success rate of mission depends on orbit type, some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did not launch rockets with high payload mass, for LEO orbits it seems that success depended on the number of tries, success rate kept increasing with each year</a:t>
            </a: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8DC72A7-70C2-59B0-0CCE-9ABC5EC59BBF}"/>
              </a:ext>
            </a:extLst>
          </p:cNvPr>
          <p:cNvPicPr>
            <a:picLocks noChangeAspect="1"/>
          </p:cNvPicPr>
          <p:nvPr/>
        </p:nvPicPr>
        <p:blipFill>
          <a:blip r:embed="rId3"/>
          <a:stretch>
            <a:fillRect/>
          </a:stretch>
        </p:blipFill>
        <p:spPr>
          <a:xfrm>
            <a:off x="464457" y="4478337"/>
            <a:ext cx="10363200" cy="2066925"/>
          </a:xfrm>
          <a:prstGeom prst="rect">
            <a:avLst/>
          </a:prstGeom>
        </p:spPr>
      </p:pic>
      <p:sp>
        <p:nvSpPr>
          <p:cNvPr id="6" name="TextBox 5">
            <a:extLst>
              <a:ext uri="{FF2B5EF4-FFF2-40B4-BE49-F238E27FC236}">
                <a16:creationId xmlns:a16="http://schemas.microsoft.com/office/drawing/2014/main" id="{77158AFB-18BD-EF1E-5407-FAC30822D8C0}"/>
              </a:ext>
            </a:extLst>
          </p:cNvPr>
          <p:cNvSpPr txBox="1"/>
          <p:nvPr/>
        </p:nvSpPr>
        <p:spPr>
          <a:xfrm>
            <a:off x="6777697" y="214528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seems that after some number of flights in each site the success rate is 100%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2C4EDAD-025B-7822-752E-B53A3C76E2E2}"/>
              </a:ext>
            </a:extLst>
          </p:cNvPr>
          <p:cNvPicPr>
            <a:picLocks noChangeAspect="1"/>
          </p:cNvPicPr>
          <p:nvPr/>
        </p:nvPicPr>
        <p:blipFill>
          <a:blip r:embed="rId3"/>
          <a:stretch>
            <a:fillRect/>
          </a:stretch>
        </p:blipFill>
        <p:spPr>
          <a:xfrm>
            <a:off x="842963" y="4578923"/>
            <a:ext cx="10506075" cy="2162175"/>
          </a:xfrm>
          <a:prstGeom prst="rect">
            <a:avLst/>
          </a:prstGeom>
        </p:spPr>
      </p:pic>
      <p:sp>
        <p:nvSpPr>
          <p:cNvPr id="6" name="TextBox 5">
            <a:extLst>
              <a:ext uri="{FF2B5EF4-FFF2-40B4-BE49-F238E27FC236}">
                <a16:creationId xmlns:a16="http://schemas.microsoft.com/office/drawing/2014/main" id="{130F55E8-1AC1-38C1-1A04-BC4A45498814}"/>
              </a:ext>
            </a:extLst>
          </p:cNvPr>
          <p:cNvSpPr txBox="1"/>
          <p:nvPr/>
        </p:nvSpPr>
        <p:spPr>
          <a:xfrm>
            <a:off x="6282631" y="1968479"/>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are no launches with payload mass greater than 10000 Kg for VAFB-SLC, additionally after exceeding 10000 Kg Payload Mass the success rate for CCAFS-SLC is 100%</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816FDB7-35B5-BEC6-FD8F-FFC69B565814}"/>
              </a:ext>
            </a:extLst>
          </p:cNvPr>
          <p:cNvPicPr>
            <a:picLocks noChangeAspect="1"/>
          </p:cNvPicPr>
          <p:nvPr/>
        </p:nvPicPr>
        <p:blipFill>
          <a:blip r:embed="rId3"/>
          <a:stretch>
            <a:fillRect/>
          </a:stretch>
        </p:blipFill>
        <p:spPr>
          <a:xfrm>
            <a:off x="5264494" y="2081687"/>
            <a:ext cx="5480050" cy="3379788"/>
          </a:xfrm>
          <a:prstGeom prst="rect">
            <a:avLst/>
          </a:prstGeom>
        </p:spPr>
      </p:pic>
      <p:sp>
        <p:nvSpPr>
          <p:cNvPr id="6" name="TextBox 5">
            <a:extLst>
              <a:ext uri="{FF2B5EF4-FFF2-40B4-BE49-F238E27FC236}">
                <a16:creationId xmlns:a16="http://schemas.microsoft.com/office/drawing/2014/main" id="{E4827587-EB85-9355-9038-38625A28AB03}"/>
              </a:ext>
            </a:extLst>
          </p:cNvPr>
          <p:cNvSpPr txBox="1"/>
          <p:nvPr/>
        </p:nvSpPr>
        <p:spPr>
          <a:xfrm>
            <a:off x="559593" y="54292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Success rate depends on Orbit type, for some the success rate is 100%</a:t>
            </a:r>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C6C8BC3-CB12-1E7D-3D58-878DD585D607}"/>
              </a:ext>
            </a:extLst>
          </p:cNvPr>
          <p:cNvPicPr>
            <a:picLocks noChangeAspect="1"/>
          </p:cNvPicPr>
          <p:nvPr/>
        </p:nvPicPr>
        <p:blipFill>
          <a:blip r:embed="rId3"/>
          <a:stretch>
            <a:fillRect/>
          </a:stretch>
        </p:blipFill>
        <p:spPr>
          <a:xfrm>
            <a:off x="468312" y="4210909"/>
            <a:ext cx="10302876" cy="2219997"/>
          </a:xfrm>
          <a:prstGeom prst="rect">
            <a:avLst/>
          </a:prstGeom>
        </p:spPr>
      </p:pic>
      <p:sp>
        <p:nvSpPr>
          <p:cNvPr id="6" name="TextBox 5">
            <a:extLst>
              <a:ext uri="{FF2B5EF4-FFF2-40B4-BE49-F238E27FC236}">
                <a16:creationId xmlns:a16="http://schemas.microsoft.com/office/drawing/2014/main" id="{03B36FB9-9627-CB33-77C5-435A7D7C31AB}"/>
              </a:ext>
            </a:extLst>
          </p:cNvPr>
          <p:cNvSpPr txBox="1"/>
          <p:nvPr/>
        </p:nvSpPr>
        <p:spPr>
          <a:xfrm>
            <a:off x="5941218" y="17145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after some flights the success rate for LEO and VLEO orbits is 100%, for other orbit types there is no visible pattern</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8CCC97E-2364-F793-E01C-3634A756E24C}"/>
              </a:ext>
            </a:extLst>
          </p:cNvPr>
          <p:cNvPicPr>
            <a:picLocks noChangeAspect="1"/>
          </p:cNvPicPr>
          <p:nvPr/>
        </p:nvPicPr>
        <p:blipFill>
          <a:blip r:embed="rId3"/>
          <a:stretch>
            <a:fillRect/>
          </a:stretch>
        </p:blipFill>
        <p:spPr>
          <a:xfrm>
            <a:off x="769937" y="4602830"/>
            <a:ext cx="10326688" cy="1941373"/>
          </a:xfrm>
          <a:prstGeom prst="rect">
            <a:avLst/>
          </a:prstGeom>
        </p:spPr>
      </p:pic>
      <p:sp>
        <p:nvSpPr>
          <p:cNvPr id="6" name="TextBox 5">
            <a:extLst>
              <a:ext uri="{FF2B5EF4-FFF2-40B4-BE49-F238E27FC236}">
                <a16:creationId xmlns:a16="http://schemas.microsoft.com/office/drawing/2014/main" id="{1D748948-EDC6-3E44-C6BB-A02E8EC4CAE4}"/>
              </a:ext>
            </a:extLst>
          </p:cNvPr>
          <p:cNvSpPr txBox="1"/>
          <p:nvPr/>
        </p:nvSpPr>
        <p:spPr>
          <a:xfrm>
            <a:off x="5250656" y="1857375"/>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for VLEO orbit there is no rocket launched with payload mass under 13000 Kg, additonaly ISS LEO and PO have higher success rate with higher payload mass</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0AA00B9-64A6-75AD-F52A-71BFAB6306D5}"/>
              </a:ext>
            </a:extLst>
          </p:cNvPr>
          <p:cNvPicPr>
            <a:picLocks noChangeAspect="1"/>
          </p:cNvPicPr>
          <p:nvPr/>
        </p:nvPicPr>
        <p:blipFill>
          <a:blip r:embed="rId3"/>
          <a:stretch>
            <a:fillRect/>
          </a:stretch>
        </p:blipFill>
        <p:spPr>
          <a:xfrm>
            <a:off x="4695399" y="1635125"/>
            <a:ext cx="6373077" cy="4389438"/>
          </a:xfrm>
          <a:prstGeom prst="rect">
            <a:avLst/>
          </a:prstGeom>
        </p:spPr>
      </p:pic>
      <p:sp>
        <p:nvSpPr>
          <p:cNvPr id="6" name="TextBox 5">
            <a:extLst>
              <a:ext uri="{FF2B5EF4-FFF2-40B4-BE49-F238E27FC236}">
                <a16:creationId xmlns:a16="http://schemas.microsoft.com/office/drawing/2014/main" id="{9D99265E-6DAA-4386-DBB8-17117FCA6B83}"/>
              </a:ext>
            </a:extLst>
          </p:cNvPr>
          <p:cNvSpPr txBox="1"/>
          <p:nvPr/>
        </p:nvSpPr>
        <p:spPr>
          <a:xfrm>
            <a:off x="333375" y="49053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With each year the overall success rate rises</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211DB294-86AC-28B0-C51C-F539D0A9799E}"/>
              </a:ext>
            </a:extLst>
          </p:cNvPr>
          <p:cNvPicPr>
            <a:picLocks noChangeAspect="1"/>
          </p:cNvPicPr>
          <p:nvPr/>
        </p:nvPicPr>
        <p:blipFill>
          <a:blip r:embed="rId3"/>
          <a:stretch>
            <a:fillRect/>
          </a:stretch>
        </p:blipFill>
        <p:spPr>
          <a:xfrm>
            <a:off x="773113" y="2940050"/>
            <a:ext cx="6724650" cy="3621088"/>
          </a:xfrm>
          <a:prstGeom prst="rect">
            <a:avLst/>
          </a:prstGeom>
        </p:spPr>
      </p:pic>
      <p:sp>
        <p:nvSpPr>
          <p:cNvPr id="6" name="TextBox 5">
            <a:extLst>
              <a:ext uri="{FF2B5EF4-FFF2-40B4-BE49-F238E27FC236}">
                <a16:creationId xmlns:a16="http://schemas.microsoft.com/office/drawing/2014/main" id="{6E10DD06-6D1F-9C58-E2D5-0475242E63BF}"/>
              </a:ext>
            </a:extLst>
          </p:cNvPr>
          <p:cNvSpPr txBox="1"/>
          <p:nvPr/>
        </p:nvSpPr>
        <p:spPr>
          <a:xfrm>
            <a:off x="8358187" y="300037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7400A32F-F841-F4A9-56FA-92237D5D110E}"/>
              </a:ext>
            </a:extLst>
          </p:cNvPr>
          <p:cNvSpPr txBox="1"/>
          <p:nvPr/>
        </p:nvSpPr>
        <p:spPr>
          <a:xfrm>
            <a:off x="8404345" y="368942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Distinct function returns only unique values, limit 5 does nothing because there is only 4 unique values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E186A608-56FD-5EF9-01E1-79A29325A7F7}"/>
              </a:ext>
            </a:extLst>
          </p:cNvPr>
          <p:cNvPicPr>
            <a:picLocks noChangeAspect="1"/>
          </p:cNvPicPr>
          <p:nvPr/>
        </p:nvPicPr>
        <p:blipFill>
          <a:blip r:embed="rId3"/>
          <a:stretch>
            <a:fillRect/>
          </a:stretch>
        </p:blipFill>
        <p:spPr>
          <a:xfrm>
            <a:off x="772474" y="2853354"/>
            <a:ext cx="6719381" cy="3765185"/>
          </a:xfrm>
          <a:prstGeom prst="rect">
            <a:avLst/>
          </a:prstGeom>
        </p:spPr>
      </p:pic>
      <p:sp>
        <p:nvSpPr>
          <p:cNvPr id="6" name="TextBox 5">
            <a:extLst>
              <a:ext uri="{FF2B5EF4-FFF2-40B4-BE49-F238E27FC236}">
                <a16:creationId xmlns:a16="http://schemas.microsoft.com/office/drawing/2014/main" id="{C88A8C1E-718B-7A3E-43B7-6D08E3924B33}"/>
              </a:ext>
            </a:extLst>
          </p:cNvPr>
          <p:cNvSpPr txBox="1"/>
          <p:nvPr/>
        </p:nvSpPr>
        <p:spPr>
          <a:xfrm>
            <a:off x="8774906" y="2262187"/>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Like function ensure that Launch site matches the pattern CCA% where % means that there might be any characters after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06B510F-454A-9438-B926-25BA22EC6828}"/>
              </a:ext>
            </a:extLst>
          </p:cNvPr>
          <p:cNvPicPr>
            <a:picLocks noChangeAspect="1"/>
          </p:cNvPicPr>
          <p:nvPr/>
        </p:nvPicPr>
        <p:blipFill>
          <a:blip r:embed="rId3"/>
          <a:stretch>
            <a:fillRect/>
          </a:stretch>
        </p:blipFill>
        <p:spPr>
          <a:xfrm>
            <a:off x="762000" y="2864443"/>
            <a:ext cx="9755188" cy="2486427"/>
          </a:xfrm>
          <a:prstGeom prst="rect">
            <a:avLst/>
          </a:prstGeom>
        </p:spPr>
      </p:pic>
      <p:sp>
        <p:nvSpPr>
          <p:cNvPr id="6" name="TextBox 5">
            <a:extLst>
              <a:ext uri="{FF2B5EF4-FFF2-40B4-BE49-F238E27FC236}">
                <a16:creationId xmlns:a16="http://schemas.microsoft.com/office/drawing/2014/main" id="{8F492FDE-964C-B312-0F94-3B6B47299C39}"/>
              </a:ext>
            </a:extLst>
          </p:cNvPr>
          <p:cNvSpPr txBox="1"/>
          <p:nvPr/>
        </p:nvSpPr>
        <p:spPr>
          <a:xfrm>
            <a:off x="781901" y="5870075"/>
            <a:ext cx="41650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aggregate  function SUM and grouped every customer, using having I only showed booster form NASA (CRS) </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7391783-39C1-1275-9E5D-AB02BFE9CFEB}"/>
              </a:ext>
            </a:extLst>
          </p:cNvPr>
          <p:cNvPicPr>
            <a:picLocks noChangeAspect="1"/>
          </p:cNvPicPr>
          <p:nvPr/>
        </p:nvPicPr>
        <p:blipFill>
          <a:blip r:embed="rId3"/>
          <a:stretch>
            <a:fillRect/>
          </a:stretch>
        </p:blipFill>
        <p:spPr>
          <a:xfrm>
            <a:off x="767057" y="2935418"/>
            <a:ext cx="8976773" cy="2825390"/>
          </a:xfrm>
          <a:prstGeom prst="rect">
            <a:avLst/>
          </a:prstGeom>
        </p:spPr>
      </p:pic>
      <p:sp>
        <p:nvSpPr>
          <p:cNvPr id="6" name="TextBox 5">
            <a:extLst>
              <a:ext uri="{FF2B5EF4-FFF2-40B4-BE49-F238E27FC236}">
                <a16:creationId xmlns:a16="http://schemas.microsoft.com/office/drawing/2014/main" id="{A39E3C6A-29FC-9C48-8AF6-DDB166B0658D}"/>
              </a:ext>
            </a:extLst>
          </p:cNvPr>
          <p:cNvSpPr txBox="1"/>
          <p:nvPr/>
        </p:nvSpPr>
        <p:spPr>
          <a:xfrm>
            <a:off x="683663" y="616475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5A5C06F5-63AF-9454-376B-B833576778B8}"/>
              </a:ext>
            </a:extLst>
          </p:cNvPr>
          <p:cNvSpPr txBox="1"/>
          <p:nvPr/>
        </p:nvSpPr>
        <p:spPr>
          <a:xfrm>
            <a:off x="730812" y="60704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37A7AF2-7FE7-ECAB-FDAC-BE9A4954DF89}"/>
              </a:ext>
            </a:extLst>
          </p:cNvPr>
          <p:cNvSpPr txBox="1"/>
          <p:nvPr/>
        </p:nvSpPr>
        <p:spPr>
          <a:xfrm>
            <a:off x="793718" y="5881999"/>
            <a:ext cx="53120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aggregate function AVG that calculates mean, only for booster versions that matches F9 v1.1 meaning only F9 v1.1 is taken into consideration</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958CDEB9-7BE5-0B7B-1A26-1135D58AE7BA}"/>
              </a:ext>
            </a:extLst>
          </p:cNvPr>
          <p:cNvPicPr>
            <a:picLocks noChangeAspect="1"/>
          </p:cNvPicPr>
          <p:nvPr/>
        </p:nvPicPr>
        <p:blipFill>
          <a:blip r:embed="rId3"/>
          <a:stretch>
            <a:fillRect/>
          </a:stretch>
        </p:blipFill>
        <p:spPr>
          <a:xfrm>
            <a:off x="770690" y="2843851"/>
            <a:ext cx="7563341" cy="3581990"/>
          </a:xfrm>
          <a:prstGeom prst="rect">
            <a:avLst/>
          </a:prstGeom>
        </p:spPr>
      </p:pic>
      <p:sp>
        <p:nvSpPr>
          <p:cNvPr id="6" name="TextBox 5">
            <a:extLst>
              <a:ext uri="{FF2B5EF4-FFF2-40B4-BE49-F238E27FC236}">
                <a16:creationId xmlns:a16="http://schemas.microsoft.com/office/drawing/2014/main" id="{7921737A-7474-796C-372F-4195AD3CE31B}"/>
              </a:ext>
            </a:extLst>
          </p:cNvPr>
          <p:cNvSpPr txBox="1"/>
          <p:nvPr/>
        </p:nvSpPr>
        <p:spPr>
          <a:xfrm>
            <a:off x="9334500" y="3036093"/>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MIN function that finds me the minimum value, and I filter the set beforehand to take into account only the rows with successful mission outcome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2D7B7038-7350-FFF8-6FBC-8239AA6B6DE1}"/>
              </a:ext>
            </a:extLst>
          </p:cNvPr>
          <p:cNvSpPr txBox="1"/>
          <p:nvPr/>
        </p:nvSpPr>
        <p:spPr>
          <a:xfrm>
            <a:off x="932656" y="3798093"/>
            <a:ext cx="8680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distinct(Booster_Version) as 'Booster Names' FROM SPACEXTABLE WHERE </a:t>
            </a:r>
            <a:r>
              <a:rPr lang="en-US" sz="1000" dirty="0" err="1">
                <a:solidFill>
                  <a:srgbClr val="212121"/>
                </a:solidFill>
                <a:latin typeface="Consolas"/>
              </a:rPr>
              <a:t>Landing_Outcome</a:t>
            </a:r>
            <a:r>
              <a:rPr lang="en-US" sz="1000" dirty="0">
                <a:solidFill>
                  <a:srgbClr val="212121"/>
                </a:solidFill>
                <a:latin typeface="Consolas"/>
              </a:rPr>
              <a:t> LIKE '%</a:t>
            </a:r>
            <a:r>
              <a:rPr lang="en-US" sz="1000" dirty="0" err="1">
                <a:solidFill>
                  <a:srgbClr val="212121"/>
                </a:solidFill>
                <a:latin typeface="Consolas"/>
              </a:rPr>
              <a:t>Success%drone</a:t>
            </a:r>
            <a:r>
              <a:rPr lang="en-US" sz="1000" dirty="0">
                <a:solidFill>
                  <a:srgbClr val="212121"/>
                </a:solidFill>
                <a:latin typeface="Consolas"/>
              </a:rPr>
              <a:t>%' and PAYLOAD_MASS__KG_ &gt; 4000 and PAYLOAD_MASS__KG_ &lt; 6000</a:t>
            </a:r>
            <a:endParaRPr lang="en-US" dirty="0"/>
          </a:p>
        </p:txBody>
      </p:sp>
      <p:pic>
        <p:nvPicPr>
          <p:cNvPr id="3" name="Picture 2">
            <a:extLst>
              <a:ext uri="{FF2B5EF4-FFF2-40B4-BE49-F238E27FC236}">
                <a16:creationId xmlns:a16="http://schemas.microsoft.com/office/drawing/2014/main" id="{797FBCF0-A978-52B3-3A41-4EAB4EF95963}"/>
              </a:ext>
            </a:extLst>
          </p:cNvPr>
          <p:cNvPicPr>
            <a:picLocks noChangeAspect="1"/>
          </p:cNvPicPr>
          <p:nvPr/>
        </p:nvPicPr>
        <p:blipFill>
          <a:blip r:embed="rId3"/>
          <a:stretch>
            <a:fillRect/>
          </a:stretch>
        </p:blipFill>
        <p:spPr>
          <a:xfrm>
            <a:off x="9615488" y="2878138"/>
            <a:ext cx="2295525" cy="2657475"/>
          </a:xfrm>
          <a:prstGeom prst="rect">
            <a:avLst/>
          </a:prstGeom>
        </p:spPr>
      </p:pic>
      <p:sp>
        <p:nvSpPr>
          <p:cNvPr id="6" name="TextBox 5">
            <a:extLst>
              <a:ext uri="{FF2B5EF4-FFF2-40B4-BE49-F238E27FC236}">
                <a16:creationId xmlns:a16="http://schemas.microsoft.com/office/drawing/2014/main" id="{2FFA49DE-3022-3C63-90C4-E9B9263E78F1}"/>
              </a:ext>
            </a:extLst>
          </p:cNvPr>
          <p:cNvSpPr txBox="1"/>
          <p:nvPr/>
        </p:nvSpPr>
        <p:spPr>
          <a:xfrm>
            <a:off x="932656" y="4409281"/>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Like pattern ensures that only values that has Success somewhere and drone somewhere after Success pass</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7010326" cy="405615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 – The methodologies used are: Web scraping (achieved with Beautiful Soup), EDA, Data Wrangling, Feature Engineering, Developing machine learning models (using scikit learn), creating visualizations for finding possible correlations (achieved with matplotlib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creating interactive dashboards (using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Summary of all results – The results are promising, some key insights were gained during this project, thanks to these methodologies the best site launch and payload mass was found for each </a:t>
            </a:r>
            <a:r>
              <a:rPr lang="en-US" sz="2200" dirty="0" err="1">
                <a:solidFill>
                  <a:schemeClr val="accent3">
                    <a:lumMod val="25000"/>
                  </a:schemeClr>
                </a:solidFill>
                <a:latin typeface="Abadi"/>
              </a:rPr>
              <a:t>rocketlaunch</a:t>
            </a:r>
            <a:endParaRPr lang="en-US" sz="2200" dirty="0" err="1">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BDC8669B-C79E-AC96-3C29-33270EF22655}"/>
              </a:ext>
            </a:extLst>
          </p:cNvPr>
          <p:cNvPicPr>
            <a:picLocks noChangeAspect="1"/>
          </p:cNvPicPr>
          <p:nvPr/>
        </p:nvPicPr>
        <p:blipFill>
          <a:blip r:embed="rId3"/>
          <a:stretch>
            <a:fillRect/>
          </a:stretch>
        </p:blipFill>
        <p:spPr>
          <a:xfrm>
            <a:off x="769937" y="2935926"/>
            <a:ext cx="6929438" cy="2819711"/>
          </a:xfrm>
          <a:prstGeom prst="rect">
            <a:avLst/>
          </a:prstGeom>
        </p:spPr>
      </p:pic>
      <p:sp>
        <p:nvSpPr>
          <p:cNvPr id="6" name="TextBox 5">
            <a:extLst>
              <a:ext uri="{FF2B5EF4-FFF2-40B4-BE49-F238E27FC236}">
                <a16:creationId xmlns:a16="http://schemas.microsoft.com/office/drawing/2014/main" id="{C26197A8-ED5E-7DD2-1A02-6D08BD41F290}"/>
              </a:ext>
            </a:extLst>
          </p:cNvPr>
          <p:cNvSpPr txBox="1"/>
          <p:nvPr/>
        </p:nvSpPr>
        <p:spPr>
          <a:xfrm>
            <a:off x="8156811" y="2982187"/>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seems to be an error with the </a:t>
            </a:r>
            <a:r>
              <a:rPr lang="en-US" dirty="0" err="1">
                <a:ea typeface="Calibri"/>
                <a:cs typeface="Calibri"/>
              </a:rPr>
              <a:t>db</a:t>
            </a:r>
            <a:r>
              <a:rPr lang="en-US" dirty="0">
                <a:ea typeface="Calibri"/>
                <a:cs typeface="Calibri"/>
              </a:rPr>
              <a:t> where one record has probably some additional whitespace characters, I grouped the rows into </a:t>
            </a:r>
            <a:r>
              <a:rPr lang="en-US" dirty="0" err="1">
                <a:ea typeface="Calibri"/>
                <a:cs typeface="Calibri"/>
              </a:rPr>
              <a:t>groupes</a:t>
            </a:r>
            <a:r>
              <a:rPr lang="en-US" dirty="0">
                <a:ea typeface="Calibri"/>
                <a:cs typeface="Calibri"/>
              </a:rPr>
              <a:t> for each mission outcome and the counted them with COUNT(*)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9D2C7C15-A2CC-C149-2678-61921399BA31}"/>
              </a:ext>
            </a:extLst>
          </p:cNvPr>
          <p:cNvSpPr txBox="1"/>
          <p:nvPr/>
        </p:nvSpPr>
        <p:spPr>
          <a:xfrm>
            <a:off x="766174" y="3147209"/>
            <a:ext cx="80850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distinct(Booster_Version) FROM SPACEXTABLE WHERE PAYLOAD_MASS__KG_ == (SELECT MAX(PAYLOAD_MASS__KG_) FROM SPACEXTABLE)</a:t>
            </a:r>
            <a:endParaRPr lang="en-US" dirty="0"/>
          </a:p>
        </p:txBody>
      </p:sp>
      <p:pic>
        <p:nvPicPr>
          <p:cNvPr id="6" name="Picture 5">
            <a:extLst>
              <a:ext uri="{FF2B5EF4-FFF2-40B4-BE49-F238E27FC236}">
                <a16:creationId xmlns:a16="http://schemas.microsoft.com/office/drawing/2014/main" id="{42F28CE1-5C1A-C022-1DCB-FA6517C71376}"/>
              </a:ext>
            </a:extLst>
          </p:cNvPr>
          <p:cNvPicPr>
            <a:picLocks noChangeAspect="1"/>
          </p:cNvPicPr>
          <p:nvPr/>
        </p:nvPicPr>
        <p:blipFill>
          <a:blip r:embed="rId3"/>
          <a:stretch>
            <a:fillRect/>
          </a:stretch>
        </p:blipFill>
        <p:spPr>
          <a:xfrm>
            <a:off x="9022683" y="2340990"/>
            <a:ext cx="1633088" cy="4375609"/>
          </a:xfrm>
          <a:prstGeom prst="rect">
            <a:avLst/>
          </a:prstGeom>
        </p:spPr>
      </p:pic>
      <p:sp>
        <p:nvSpPr>
          <p:cNvPr id="7" name="TextBox 6">
            <a:extLst>
              <a:ext uri="{FF2B5EF4-FFF2-40B4-BE49-F238E27FC236}">
                <a16:creationId xmlns:a16="http://schemas.microsoft.com/office/drawing/2014/main" id="{47591DB9-FAFD-6298-9E00-046168F5F762}"/>
              </a:ext>
            </a:extLst>
          </p:cNvPr>
          <p:cNvSpPr txBox="1"/>
          <p:nvPr/>
        </p:nvSpPr>
        <p:spPr>
          <a:xfrm>
            <a:off x="801536" y="413734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subquery here so I can find the maximum value and chose only the booster which have carried maximum payload once or more times</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E0641297-72AB-2C27-4F99-4922497573A4}"/>
              </a:ext>
            </a:extLst>
          </p:cNvPr>
          <p:cNvSpPr txBox="1"/>
          <p:nvPr/>
        </p:nvSpPr>
        <p:spPr>
          <a:xfrm>
            <a:off x="772998" y="3616751"/>
            <a:ext cx="63960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8250DF"/>
                </a:solidFill>
              </a:rPr>
              <a:t>%</a:t>
            </a:r>
            <a:r>
              <a:rPr lang="en-US" b="1">
                <a:solidFill>
                  <a:srgbClr val="1A7F37"/>
                </a:solidFill>
              </a:rPr>
              <a:t>sql</a:t>
            </a:r>
            <a:r>
              <a:rPr lang="en-US"/>
              <a:t> SELECT substr(Date, 6, 2) as 'Month', Landing_Outcome, Booster_Version, Launch_Site FROM SPACEXTABLE WHERE substr(Date, 0, 5) = '2015' and Landing_Outcome LIKE '%Failure%drone ship%'</a:t>
            </a:r>
          </a:p>
        </p:txBody>
      </p:sp>
      <p:pic>
        <p:nvPicPr>
          <p:cNvPr id="6" name="Picture 5">
            <a:extLst>
              <a:ext uri="{FF2B5EF4-FFF2-40B4-BE49-F238E27FC236}">
                <a16:creationId xmlns:a16="http://schemas.microsoft.com/office/drawing/2014/main" id="{6E6DE9EE-4DF7-8C90-CA35-7516EE56DDD3}"/>
              </a:ext>
            </a:extLst>
          </p:cNvPr>
          <p:cNvPicPr>
            <a:picLocks noChangeAspect="1"/>
          </p:cNvPicPr>
          <p:nvPr/>
        </p:nvPicPr>
        <p:blipFill>
          <a:blip r:embed="rId3"/>
          <a:stretch>
            <a:fillRect/>
          </a:stretch>
        </p:blipFill>
        <p:spPr>
          <a:xfrm>
            <a:off x="767990" y="4920595"/>
            <a:ext cx="7372350" cy="1714500"/>
          </a:xfrm>
          <a:prstGeom prst="rect">
            <a:avLst/>
          </a:prstGeom>
        </p:spPr>
      </p:pic>
      <p:sp>
        <p:nvSpPr>
          <p:cNvPr id="7" name="TextBox 6">
            <a:extLst>
              <a:ext uri="{FF2B5EF4-FFF2-40B4-BE49-F238E27FC236}">
                <a16:creationId xmlns:a16="http://schemas.microsoft.com/office/drawing/2014/main" id="{32A2A473-65E0-F8AA-FC4E-44162C9B4F59}"/>
              </a:ext>
            </a:extLst>
          </p:cNvPr>
          <p:cNvSpPr txBox="1"/>
          <p:nvPr/>
        </p:nvSpPr>
        <p:spPr>
          <a:xfrm>
            <a:off x="8699027" y="2958612"/>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t>
            </a:r>
            <a:r>
              <a:rPr lang="en-US" dirty="0" err="1">
                <a:ea typeface="Calibri"/>
                <a:cs typeface="Calibri"/>
              </a:rPr>
              <a:t>substr</a:t>
            </a:r>
            <a:r>
              <a:rPr lang="en-US" dirty="0">
                <a:ea typeface="Calibri"/>
                <a:cs typeface="Calibri"/>
              </a:rPr>
              <a:t> function to extract year and month from date, Like pattern works as the previous one which I discussed</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4881F8E4-D29A-4FF8-2C53-E34FE44F8159}"/>
              </a:ext>
            </a:extLst>
          </p:cNvPr>
          <p:cNvSpPr txBox="1"/>
          <p:nvPr/>
        </p:nvSpPr>
        <p:spPr>
          <a:xfrm>
            <a:off x="945823" y="4143080"/>
            <a:ext cx="73623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8250DF"/>
                </a:solidFill>
              </a:rPr>
              <a:t>%</a:t>
            </a:r>
            <a:r>
              <a:rPr lang="en-US" b="1" dirty="0" err="1">
                <a:solidFill>
                  <a:srgbClr val="1A7F37"/>
                </a:solidFill>
              </a:rPr>
              <a:t>sql</a:t>
            </a:r>
            <a:r>
              <a:rPr lang="en-US" dirty="0"/>
              <a:t> SELECT count(*) as "Num of Occ", </a:t>
            </a:r>
            <a:r>
              <a:rPr lang="en-US" dirty="0" err="1"/>
              <a:t>Landing_Outcome</a:t>
            </a:r>
            <a:r>
              <a:rPr lang="en-US" dirty="0"/>
              <a:t> FROM SPACEXTABLE Where Date Between '2010-06-04' and '2017-03-20' GROUP BY </a:t>
            </a:r>
            <a:r>
              <a:rPr lang="en-US" dirty="0" err="1"/>
              <a:t>Landing_Outcome</a:t>
            </a:r>
            <a:r>
              <a:rPr lang="en-US" dirty="0"/>
              <a:t> ORDER BY DESC</a:t>
            </a:r>
            <a:endParaRPr lang="en-US" dirty="0">
              <a:ea typeface="Calibri"/>
              <a:cs typeface="Calibri"/>
            </a:endParaRPr>
          </a:p>
        </p:txBody>
      </p:sp>
      <p:pic>
        <p:nvPicPr>
          <p:cNvPr id="6" name="Picture 5">
            <a:extLst>
              <a:ext uri="{FF2B5EF4-FFF2-40B4-BE49-F238E27FC236}">
                <a16:creationId xmlns:a16="http://schemas.microsoft.com/office/drawing/2014/main" id="{C77FD1A4-D556-6582-E1B8-D0A9F15F4253}"/>
              </a:ext>
            </a:extLst>
          </p:cNvPr>
          <p:cNvPicPr>
            <a:picLocks noChangeAspect="1"/>
          </p:cNvPicPr>
          <p:nvPr/>
        </p:nvPicPr>
        <p:blipFill>
          <a:blip r:embed="rId3"/>
          <a:stretch>
            <a:fillRect/>
          </a:stretch>
        </p:blipFill>
        <p:spPr>
          <a:xfrm>
            <a:off x="8711006" y="2698128"/>
            <a:ext cx="3183413" cy="3472796"/>
          </a:xfrm>
          <a:prstGeom prst="rect">
            <a:avLst/>
          </a:prstGeom>
        </p:spPr>
      </p:pic>
      <p:sp>
        <p:nvSpPr>
          <p:cNvPr id="7" name="TextBox 6">
            <a:extLst>
              <a:ext uri="{FF2B5EF4-FFF2-40B4-BE49-F238E27FC236}">
                <a16:creationId xmlns:a16="http://schemas.microsoft.com/office/drawing/2014/main" id="{1DB78DFE-1D46-2A58-A4B7-8F6D40A508EE}"/>
              </a:ext>
            </a:extLst>
          </p:cNvPr>
          <p:cNvSpPr txBox="1"/>
          <p:nvPr/>
        </p:nvSpPr>
        <p:spPr>
          <a:xfrm>
            <a:off x="1108006" y="5575393"/>
            <a:ext cx="64903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grouped the outcomes, and then counted them, before grouping I took only the rows between these dates (But I forgot to present here a picture with ordered data, but the query is correct and the results are still very clear despite the lack of sorting)</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EF1C0688-8F53-CC16-2757-3DEF036DE5E2}"/>
              </a:ext>
            </a:extLst>
          </p:cNvPr>
          <p:cNvPicPr>
            <a:picLocks noChangeAspect="1"/>
          </p:cNvPicPr>
          <p:nvPr/>
        </p:nvPicPr>
        <p:blipFill>
          <a:blip r:embed="rId3"/>
          <a:stretch>
            <a:fillRect/>
          </a:stretch>
        </p:blipFill>
        <p:spPr>
          <a:xfrm>
            <a:off x="287362" y="1343319"/>
            <a:ext cx="9571936" cy="5315589"/>
          </a:xfrm>
          <a:prstGeom prst="rect">
            <a:avLst/>
          </a:prstGeom>
        </p:spPr>
      </p:pic>
      <p:sp>
        <p:nvSpPr>
          <p:cNvPr id="8" name="TextBox 7">
            <a:extLst>
              <a:ext uri="{FF2B5EF4-FFF2-40B4-BE49-F238E27FC236}">
                <a16:creationId xmlns:a16="http://schemas.microsoft.com/office/drawing/2014/main" id="{DDE5EC58-60B0-8FA2-B51E-DB51812DFDE8}"/>
              </a:ext>
            </a:extLst>
          </p:cNvPr>
          <p:cNvSpPr txBox="1"/>
          <p:nvPr/>
        </p:nvSpPr>
        <p:spPr>
          <a:xfrm>
            <a:off x="10282602" y="1944904"/>
            <a:ext cx="166971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For each site there is a dot representing it, after clicking it a label with the site's name is presented</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each launch with indication of the outcome</a:t>
            </a:r>
          </a:p>
        </p:txBody>
      </p:sp>
      <p:pic>
        <p:nvPicPr>
          <p:cNvPr id="2" name="Picture 1">
            <a:extLst>
              <a:ext uri="{FF2B5EF4-FFF2-40B4-BE49-F238E27FC236}">
                <a16:creationId xmlns:a16="http://schemas.microsoft.com/office/drawing/2014/main" id="{5AD3C2D2-C2E4-0B7E-6955-27EC3F154464}"/>
              </a:ext>
            </a:extLst>
          </p:cNvPr>
          <p:cNvPicPr>
            <a:picLocks noChangeAspect="1"/>
          </p:cNvPicPr>
          <p:nvPr/>
        </p:nvPicPr>
        <p:blipFill>
          <a:blip r:embed="rId3"/>
          <a:stretch>
            <a:fillRect/>
          </a:stretch>
        </p:blipFill>
        <p:spPr>
          <a:xfrm>
            <a:off x="768842" y="1351175"/>
            <a:ext cx="6239430" cy="4878372"/>
          </a:xfrm>
          <a:prstGeom prst="rect">
            <a:avLst/>
          </a:prstGeom>
        </p:spPr>
      </p:pic>
      <p:sp>
        <p:nvSpPr>
          <p:cNvPr id="4" name="TextBox 3">
            <a:extLst>
              <a:ext uri="{FF2B5EF4-FFF2-40B4-BE49-F238E27FC236}">
                <a16:creationId xmlns:a16="http://schemas.microsoft.com/office/drawing/2014/main" id="{587E9F7E-D003-9AD9-1536-4D35C3AEDF35}"/>
              </a:ext>
            </a:extLst>
          </p:cNvPr>
          <p:cNvSpPr txBox="1"/>
          <p:nvPr/>
        </p:nvSpPr>
        <p:spPr>
          <a:xfrm>
            <a:off x="7369968" y="1547812"/>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markers with combination of marker cluster to show all launches and their outcomes for each site, the green names indicate the success while the red names indicate failure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the counted successes for each site</a:t>
            </a:r>
          </a:p>
        </p:txBody>
      </p:sp>
      <p:pic>
        <p:nvPicPr>
          <p:cNvPr id="2" name="Picture 1">
            <a:extLst>
              <a:ext uri="{FF2B5EF4-FFF2-40B4-BE49-F238E27FC236}">
                <a16:creationId xmlns:a16="http://schemas.microsoft.com/office/drawing/2014/main" id="{BB5CEF79-8D2C-F60D-3F5F-D4648D527E15}"/>
              </a:ext>
            </a:extLst>
          </p:cNvPr>
          <p:cNvPicPr>
            <a:picLocks noChangeAspect="1"/>
          </p:cNvPicPr>
          <p:nvPr/>
        </p:nvPicPr>
        <p:blipFill>
          <a:blip r:embed="rId3"/>
          <a:stretch>
            <a:fillRect/>
          </a:stretch>
        </p:blipFill>
        <p:spPr>
          <a:xfrm>
            <a:off x="682625" y="1416354"/>
            <a:ext cx="10691813" cy="3517291"/>
          </a:xfrm>
          <a:prstGeom prst="rect">
            <a:avLst/>
          </a:prstGeom>
        </p:spPr>
      </p:pic>
      <p:sp>
        <p:nvSpPr>
          <p:cNvPr id="4" name="TextBox 3">
            <a:extLst>
              <a:ext uri="{FF2B5EF4-FFF2-40B4-BE49-F238E27FC236}">
                <a16:creationId xmlns:a16="http://schemas.microsoft.com/office/drawing/2014/main" id="{C361A0E4-C71B-B360-B1B4-5343E58ACCD4}"/>
              </a:ext>
            </a:extLst>
          </p:cNvPr>
          <p:cNvSpPr txBox="1"/>
          <p:nvPr/>
        </p:nvSpPr>
        <p:spPr>
          <a:xfrm>
            <a:off x="869156" y="5345906"/>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CCAFS LC had the most successes with launch, after it there was KSC LC, VAFB SLC and lastly CCAFS SLC</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 – This project focuses on the fast, innovating field of space missions and rocket launching</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Problems you want to find answers – I want to find the most promising settings for rocket launches to be successful</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pic>
        <p:nvPicPr>
          <p:cNvPr id="2" name="Picture 1">
            <a:extLst>
              <a:ext uri="{FF2B5EF4-FFF2-40B4-BE49-F238E27FC236}">
                <a16:creationId xmlns:a16="http://schemas.microsoft.com/office/drawing/2014/main" id="{09AA2BB5-20CD-DA92-271E-17001C255E41}"/>
              </a:ext>
            </a:extLst>
          </p:cNvPr>
          <p:cNvPicPr>
            <a:picLocks noChangeAspect="1"/>
          </p:cNvPicPr>
          <p:nvPr/>
        </p:nvPicPr>
        <p:blipFill>
          <a:blip r:embed="rId3"/>
          <a:stretch>
            <a:fillRect/>
          </a:stretch>
        </p:blipFill>
        <p:spPr>
          <a:xfrm>
            <a:off x="730577" y="1687660"/>
            <a:ext cx="10432330" cy="3482681"/>
          </a:xfrm>
          <a:prstGeom prst="rect">
            <a:avLst/>
          </a:prstGeom>
        </p:spPr>
      </p:pic>
      <p:sp>
        <p:nvSpPr>
          <p:cNvPr id="4" name="TextBox 3">
            <a:extLst>
              <a:ext uri="{FF2B5EF4-FFF2-40B4-BE49-F238E27FC236}">
                <a16:creationId xmlns:a16="http://schemas.microsoft.com/office/drawing/2014/main" id="{57C19D2E-52F7-A639-F606-606EFC77739B}"/>
              </a:ext>
            </a:extLst>
          </p:cNvPr>
          <p:cNvSpPr txBox="1"/>
          <p:nvPr/>
        </p:nvSpPr>
        <p:spPr>
          <a:xfrm>
            <a:off x="942984" y="895834"/>
            <a:ext cx="9035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Pie chart for the launch site with the highest successful launch ratio</a:t>
            </a:r>
            <a:endParaRPr lang="en-US" dirty="0"/>
          </a:p>
        </p:txBody>
      </p:sp>
      <p:sp>
        <p:nvSpPr>
          <p:cNvPr id="6" name="TextBox 5">
            <a:extLst>
              <a:ext uri="{FF2B5EF4-FFF2-40B4-BE49-F238E27FC236}">
                <a16:creationId xmlns:a16="http://schemas.microsoft.com/office/drawing/2014/main" id="{AFFD146F-7D7E-8309-E775-4BFDEC813BB2}"/>
              </a:ext>
            </a:extLst>
          </p:cNvPr>
          <p:cNvSpPr txBox="1"/>
          <p:nvPr/>
        </p:nvSpPr>
        <p:spPr>
          <a:xfrm>
            <a:off x="848685" y="5752202"/>
            <a:ext cx="85799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despite having fewer overall number of successful launches the KSC LC had the most success with launches </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and class for all sites</a:t>
            </a:r>
          </a:p>
        </p:txBody>
      </p:sp>
      <p:pic>
        <p:nvPicPr>
          <p:cNvPr id="2" name="Picture 1">
            <a:extLst>
              <a:ext uri="{FF2B5EF4-FFF2-40B4-BE49-F238E27FC236}">
                <a16:creationId xmlns:a16="http://schemas.microsoft.com/office/drawing/2014/main" id="{504FC45C-298D-CBCC-DE37-9E64E1C38D44}"/>
              </a:ext>
            </a:extLst>
          </p:cNvPr>
          <p:cNvPicPr>
            <a:picLocks noChangeAspect="1"/>
          </p:cNvPicPr>
          <p:nvPr/>
        </p:nvPicPr>
        <p:blipFill>
          <a:blip r:embed="rId3"/>
          <a:stretch>
            <a:fillRect/>
          </a:stretch>
        </p:blipFill>
        <p:spPr>
          <a:xfrm>
            <a:off x="769937" y="1564400"/>
            <a:ext cx="10683876" cy="3729201"/>
          </a:xfrm>
          <a:prstGeom prst="rect">
            <a:avLst/>
          </a:prstGeom>
        </p:spPr>
      </p:pic>
      <p:sp>
        <p:nvSpPr>
          <p:cNvPr id="4" name="TextBox 3">
            <a:extLst>
              <a:ext uri="{FF2B5EF4-FFF2-40B4-BE49-F238E27FC236}">
                <a16:creationId xmlns:a16="http://schemas.microsoft.com/office/drawing/2014/main" id="{9D838E22-444A-0F5E-1F1E-EA21D3FE0BE6}"/>
              </a:ext>
            </a:extLst>
          </p:cNvPr>
          <p:cNvSpPr txBox="1"/>
          <p:nvPr/>
        </p:nvSpPr>
        <p:spPr>
          <a:xfrm>
            <a:off x="750093" y="5595937"/>
            <a:ext cx="99028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is no clear winner when it comes to booster versions, although F9v1.1 B1011 had the most successful launches, we can see that when payload mass is around 5000 Kg there is high chance of success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7A7E720-EB24-5A6B-F554-C10F0A83F1C0}"/>
              </a:ext>
            </a:extLst>
          </p:cNvPr>
          <p:cNvPicPr>
            <a:picLocks noChangeAspect="1"/>
          </p:cNvPicPr>
          <p:nvPr/>
        </p:nvPicPr>
        <p:blipFill>
          <a:blip r:embed="rId3"/>
          <a:stretch>
            <a:fillRect/>
          </a:stretch>
        </p:blipFill>
        <p:spPr>
          <a:xfrm>
            <a:off x="767115" y="1404938"/>
            <a:ext cx="6482644" cy="5167313"/>
          </a:xfrm>
          <a:prstGeom prst="rect">
            <a:avLst/>
          </a:prstGeom>
        </p:spPr>
      </p:pic>
      <p:sp>
        <p:nvSpPr>
          <p:cNvPr id="3" name="TextBox 2">
            <a:extLst>
              <a:ext uri="{FF2B5EF4-FFF2-40B4-BE49-F238E27FC236}">
                <a16:creationId xmlns:a16="http://schemas.microsoft.com/office/drawing/2014/main" id="{D3B2D096-A6CF-887F-C440-5F2AE9C95CE6}"/>
              </a:ext>
            </a:extLst>
          </p:cNvPr>
          <p:cNvSpPr txBox="1"/>
          <p:nvPr/>
        </p:nvSpPr>
        <p:spPr>
          <a:xfrm>
            <a:off x="7965281" y="1714500"/>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models that had the highest acc were highlighted wit green color, this means that 3 models had the same or very close accuracy, only lacking was the decision tree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CAD61B5-D39C-4AEB-F8B0-102D2F9B09D0}"/>
              </a:ext>
            </a:extLst>
          </p:cNvPr>
          <p:cNvPicPr>
            <a:picLocks noChangeAspect="1"/>
          </p:cNvPicPr>
          <p:nvPr/>
        </p:nvPicPr>
        <p:blipFill>
          <a:blip r:embed="rId3"/>
          <a:stretch>
            <a:fillRect/>
          </a:stretch>
        </p:blipFill>
        <p:spPr>
          <a:xfrm>
            <a:off x="773315" y="2849563"/>
            <a:ext cx="4239808" cy="4008438"/>
          </a:xfrm>
          <a:prstGeom prst="rect">
            <a:avLst/>
          </a:prstGeom>
        </p:spPr>
      </p:pic>
      <p:sp>
        <p:nvSpPr>
          <p:cNvPr id="3" name="TextBox 2">
            <a:extLst>
              <a:ext uri="{FF2B5EF4-FFF2-40B4-BE49-F238E27FC236}">
                <a16:creationId xmlns:a16="http://schemas.microsoft.com/office/drawing/2014/main" id="{D45848A4-CF1C-69A3-1C65-2637E4B91EE7}"/>
              </a:ext>
            </a:extLst>
          </p:cNvPr>
          <p:cNvSpPr txBox="1"/>
          <p:nvPr/>
        </p:nvSpPr>
        <p:spPr>
          <a:xfrm>
            <a:off x="5893593" y="3000375"/>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So I decided on the logistic regression model and here is the confusion matrix for it. We can see that there was no false negatives and 3 false positives when we consider land as true positive</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success rate depends on the type of orbit and the payload mass.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Also there happens to be only one site where the success ratio is more than 50% and its KSC LC.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Every model performed greatly for the </a:t>
            </a:r>
            <a:r>
              <a:rPr lang="en-US" sz="2200" dirty="0" err="1">
                <a:solidFill>
                  <a:schemeClr val="accent3">
                    <a:lumMod val="25000"/>
                  </a:schemeClr>
                </a:solidFill>
                <a:latin typeface="Abadi"/>
              </a:rPr>
              <a:t>predicitions</a:t>
            </a:r>
            <a:r>
              <a:rPr lang="en-US" sz="2200" dirty="0">
                <a:solidFill>
                  <a:schemeClr val="accent3">
                    <a:lumMod val="25000"/>
                  </a:schemeClr>
                </a:solidFill>
                <a:latin typeface="Abadi"/>
              </a:rPr>
              <a:t>, with decision tree falling slightly behind the competition. This sector is not as important as healthcare for example so the 87% accuracy is satisfactory considering the small dataset.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008886" y="1399147"/>
            <a:ext cx="4276725" cy="4827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Code used for generating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for any metric form </a:t>
            </a:r>
            <a:r>
              <a:rPr lang="en-US" sz="2200" dirty="0" err="1">
                <a:solidFill>
                  <a:schemeClr val="accent3">
                    <a:lumMod val="25000"/>
                  </a:schemeClr>
                </a:solidFill>
                <a:latin typeface="Abadi"/>
              </a:rPr>
              <a:t>sklearn</a:t>
            </a:r>
            <a:r>
              <a:rPr lang="en-US" sz="2200" dirty="0">
                <a:solidFill>
                  <a:schemeClr val="accent3">
                    <a:lumMod val="25000"/>
                  </a:schemeClr>
                </a:solidFill>
                <a:latin typeface="Abadi"/>
              </a:rPr>
              <a:t> metrics (or any self defined one), works for both classification and regression models only if they are not mixed</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repo with all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 </a:t>
            </a:r>
            <a:r>
              <a:rPr lang="en-US" sz="2200" dirty="0">
                <a:solidFill>
                  <a:schemeClr val="accent3">
                    <a:lumMod val="25000"/>
                  </a:schemeClr>
                </a:solidFill>
                <a:ea typeface="+mn-lt"/>
                <a:cs typeface="+mn-lt"/>
              </a:rPr>
              <a:t>https://github.com/Gawronek69/IBM_DataScience_Course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A0F93C4A-6A82-D053-198D-74037949BB44}"/>
              </a:ext>
            </a:extLst>
          </p:cNvPr>
          <p:cNvPicPr>
            <a:picLocks noChangeAspect="1"/>
          </p:cNvPicPr>
          <p:nvPr/>
        </p:nvPicPr>
        <p:blipFill>
          <a:blip r:embed="rId4"/>
          <a:stretch>
            <a:fillRect/>
          </a:stretch>
        </p:blipFill>
        <p:spPr>
          <a:xfrm>
            <a:off x="771478" y="1291112"/>
            <a:ext cx="6056588" cy="54927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5837"/>
            <a:ext cx="10104817" cy="521187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Describe how data was collected </a:t>
            </a:r>
          </a:p>
          <a:p>
            <a:pPr lvl="1">
              <a:lnSpc>
                <a:spcPct val="120000"/>
              </a:lnSpc>
              <a:spcBef>
                <a:spcPts val="1400"/>
              </a:spcBef>
            </a:pPr>
            <a:r>
              <a:rPr lang="en-US" sz="1400" dirty="0">
                <a:solidFill>
                  <a:schemeClr val="bg2">
                    <a:lumMod val="50000"/>
                  </a:schemeClr>
                </a:solidFill>
                <a:latin typeface="Abadi"/>
              </a:rPr>
              <a:t>Through requests library in python</a:t>
            </a:r>
          </a:p>
          <a:p>
            <a:pPr>
              <a:lnSpc>
                <a:spcPct val="120000"/>
              </a:lnSpc>
              <a:spcBef>
                <a:spcPts val="1400"/>
              </a:spcBef>
            </a:pPr>
            <a:r>
              <a:rPr lang="en-US" sz="14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Describe how data was processed</a:t>
            </a:r>
          </a:p>
          <a:p>
            <a:pPr lvl="1">
              <a:lnSpc>
                <a:spcPct val="120000"/>
              </a:lnSpc>
              <a:spcBef>
                <a:spcPts val="1400"/>
              </a:spcBef>
            </a:pPr>
            <a:r>
              <a:rPr lang="en-US" sz="1400" dirty="0">
                <a:solidFill>
                  <a:schemeClr val="bg2">
                    <a:lumMod val="50000"/>
                  </a:schemeClr>
                </a:solidFill>
                <a:latin typeface="Abadi"/>
              </a:rPr>
              <a:t>Additional column was created – class, some filtering was used as well</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lvl="1">
              <a:lnSpc>
                <a:spcPct val="120000"/>
              </a:lnSpc>
              <a:spcBef>
                <a:spcPts val="1400"/>
              </a:spcBef>
            </a:pPr>
            <a:r>
              <a:rPr lang="en-US" sz="1400" dirty="0">
                <a:solidFill>
                  <a:schemeClr val="bg2">
                    <a:lumMod val="50000"/>
                  </a:schemeClr>
                </a:solidFill>
                <a:latin typeface="Abadi"/>
              </a:rPr>
              <a:t>Use scikit learn for model creation, transform them with for example standard scaler if needed, for tuning use </a:t>
            </a:r>
            <a:r>
              <a:rPr lang="en-US" sz="1400" dirty="0" err="1">
                <a:solidFill>
                  <a:schemeClr val="bg2">
                    <a:lumMod val="50000"/>
                  </a:schemeClr>
                </a:solidFill>
                <a:latin typeface="Abadi"/>
              </a:rPr>
              <a:t>GridSearchCV</a:t>
            </a:r>
            <a:r>
              <a:rPr lang="en-US" sz="1400" dirty="0">
                <a:solidFill>
                  <a:schemeClr val="bg2">
                    <a:lumMod val="50000"/>
                  </a:schemeClr>
                </a:solidFill>
                <a:latin typeface="Abadi"/>
              </a:rPr>
              <a:t> for </a:t>
            </a:r>
            <a:r>
              <a:rPr lang="en-US" sz="1400" dirty="0" err="1">
                <a:solidFill>
                  <a:schemeClr val="bg2">
                    <a:lumMod val="50000"/>
                  </a:schemeClr>
                </a:solidFill>
                <a:latin typeface="Abadi"/>
              </a:rPr>
              <a:t>evalutaion</a:t>
            </a:r>
            <a:r>
              <a:rPr lang="en-US" sz="1400" dirty="0">
                <a:solidFill>
                  <a:schemeClr val="bg2">
                    <a:lumMod val="50000"/>
                  </a:schemeClr>
                </a:solidFill>
                <a:latin typeface="Abadi"/>
              </a:rPr>
              <a:t> use ideally more than one metric for classification, accuracy, f1, precision and recall (and many more)</a:t>
            </a:r>
          </a:p>
          <a:p>
            <a:pPr lvl="1">
              <a:lnSpc>
                <a:spcPct val="120000"/>
              </a:lnSpc>
              <a:spcBef>
                <a:spcPts val="1400"/>
              </a:spcBef>
            </a:pPr>
            <a:endParaRPr lang="en-US" sz="1400" dirty="0">
              <a:solidFill>
                <a:srgbClr val="767171"/>
              </a:solidFill>
              <a:latin typeface="Abadi"/>
            </a:endParaRP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p>
          <a:p>
            <a:pPr>
              <a:lnSpc>
                <a:spcPct val="100000"/>
              </a:lnSpc>
              <a:spcBef>
                <a:spcPts val="1400"/>
              </a:spcBef>
            </a:pPr>
            <a:r>
              <a:rPr lang="en-US" sz="2200" dirty="0">
                <a:solidFill>
                  <a:schemeClr val="accent3">
                    <a:lumMod val="25000"/>
                  </a:schemeClr>
                </a:solidFill>
                <a:latin typeface="Abadi"/>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a:rPr>
              <a:t>Import request library for python, use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get the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and 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function in pandas to </a:t>
            </a:r>
            <a:r>
              <a:rPr lang="en-US" sz="2200" dirty="0" err="1">
                <a:solidFill>
                  <a:schemeClr val="accent3">
                    <a:lumMod val="25000"/>
                  </a:schemeClr>
                </a:solidFill>
                <a:latin typeface="Abadi"/>
              </a:rPr>
              <a:t>tranfsorm</a:t>
            </a:r>
            <a:r>
              <a:rPr lang="en-US" sz="2200" dirty="0">
                <a:solidFill>
                  <a:schemeClr val="accent3">
                    <a:lumMod val="25000"/>
                  </a:schemeClr>
                </a:solidFill>
                <a:latin typeface="Abadi"/>
              </a:rPr>
              <a:t> it into </a:t>
            </a:r>
            <a:r>
              <a:rPr lang="en-US" sz="2200" dirty="0" err="1">
                <a:solidFill>
                  <a:schemeClr val="accent3">
                    <a:lumMod val="25000"/>
                  </a:schemeClr>
                </a:solidFill>
                <a:latin typeface="Abadi"/>
              </a:rPr>
              <a:t>dataframe</a:t>
            </a:r>
          </a:p>
          <a:p>
            <a:pPr>
              <a:lnSpc>
                <a:spcPct val="100000"/>
              </a:lnSpc>
              <a:spcBef>
                <a:spcPts val="1400"/>
              </a:spcBef>
            </a:pPr>
            <a:r>
              <a:rPr lang="en-US" sz="2200" dirty="0">
                <a:solidFill>
                  <a:schemeClr val="accent3">
                    <a:lumMod val="25000"/>
                  </a:schemeClr>
                </a:solidFill>
                <a:latin typeface="Abadi"/>
              </a:rPr>
              <a:t>Alternatively use beautiful soup and request library and go through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a:t>
            </a:r>
          </a:p>
          <a:p>
            <a:pPr marL="0" indent="0">
              <a:buNone/>
            </a:pPr>
            <a:endParaRPr lang="en-US">
              <a:solidFill>
                <a:srgbClr val="000000"/>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FD87EAD-B0C5-6852-661A-04C34196CBFF}"/>
              </a:ext>
            </a:extLst>
          </p:cNvPr>
          <p:cNvPicPr>
            <a:picLocks noChangeAspect="1"/>
          </p:cNvPicPr>
          <p:nvPr/>
        </p:nvPicPr>
        <p:blipFill>
          <a:blip r:embed="rId3"/>
          <a:stretch>
            <a:fillRect/>
          </a:stretch>
        </p:blipFill>
        <p:spPr>
          <a:xfrm>
            <a:off x="5464798" y="1618342"/>
            <a:ext cx="6269833" cy="48985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r>
              <a:rPr lang="en-US" sz="1600" dirty="0">
                <a:latin typeface="Abadi"/>
              </a:rPr>
              <a:t>Use get from request library </a:t>
            </a: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cxnSp>
        <p:nvCxnSpPr>
          <p:cNvPr id="7" name="Straight Arrow Connector 6">
            <a:extLst>
              <a:ext uri="{FF2B5EF4-FFF2-40B4-BE49-F238E27FC236}">
                <a16:creationId xmlns:a16="http://schemas.microsoft.com/office/drawing/2014/main" id="{46698AF7-87E1-879F-9ED7-EAD0893F1743}"/>
              </a:ext>
            </a:extLst>
          </p:cNvPr>
          <p:cNvCxnSpPr/>
          <p:nvPr/>
        </p:nvCxnSpPr>
        <p:spPr>
          <a:xfrm>
            <a:off x="7319913" y="2522481"/>
            <a:ext cx="58936" cy="82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F827E2-DE50-BF51-5CD2-451148046CC7}"/>
              </a:ext>
            </a:extLst>
          </p:cNvPr>
          <p:cNvSpPr txBox="1"/>
          <p:nvPr/>
        </p:nvSpPr>
        <p:spPr>
          <a:xfrm>
            <a:off x="6247269" y="352440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Scrape the whole table from </a:t>
            </a:r>
            <a:r>
              <a:rPr lang="en-US" dirty="0" err="1">
                <a:ea typeface="Calibri"/>
                <a:cs typeface="Calibri"/>
              </a:rPr>
              <a:t>wikipedia</a:t>
            </a:r>
            <a:endParaRPr lang="en-US" dirty="0" err="1"/>
          </a:p>
        </p:txBody>
      </p:sp>
      <p:cxnSp>
        <p:nvCxnSpPr>
          <p:cNvPr id="9" name="Straight Arrow Connector 8">
            <a:extLst>
              <a:ext uri="{FF2B5EF4-FFF2-40B4-BE49-F238E27FC236}">
                <a16:creationId xmlns:a16="http://schemas.microsoft.com/office/drawing/2014/main" id="{10C91405-42EC-FC0F-CB38-497511456827}"/>
              </a:ext>
            </a:extLst>
          </p:cNvPr>
          <p:cNvCxnSpPr/>
          <p:nvPr/>
        </p:nvCxnSpPr>
        <p:spPr>
          <a:xfrm>
            <a:off x="7213828" y="4184491"/>
            <a:ext cx="495066" cy="63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12BB07-57FB-2BA5-F79F-042E96F3C447}"/>
              </a:ext>
            </a:extLst>
          </p:cNvPr>
          <p:cNvSpPr txBox="1"/>
          <p:nvPr/>
        </p:nvSpPr>
        <p:spPr>
          <a:xfrm>
            <a:off x="7848148" y="4500678"/>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Go through every row in the table and scrape all required info from this, add each column to the appropriate list</a:t>
            </a:r>
            <a:endParaRPr lang="en-US" dirty="0"/>
          </a:p>
        </p:txBody>
      </p:sp>
      <p:cxnSp>
        <p:nvCxnSpPr>
          <p:cNvPr id="12" name="Straight Arrow Connector 11">
            <a:extLst>
              <a:ext uri="{FF2B5EF4-FFF2-40B4-BE49-F238E27FC236}">
                <a16:creationId xmlns:a16="http://schemas.microsoft.com/office/drawing/2014/main" id="{CB5A2515-66A3-565A-25CC-9E2574088565}"/>
              </a:ext>
            </a:extLst>
          </p:cNvPr>
          <p:cNvCxnSpPr/>
          <p:nvPr/>
        </p:nvCxnSpPr>
        <p:spPr>
          <a:xfrm flipV="1">
            <a:off x="9244938" y="3811516"/>
            <a:ext cx="410575" cy="59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02CAF6-6454-7FA6-7F77-22E302D059AA}"/>
              </a:ext>
            </a:extLst>
          </p:cNvPr>
          <p:cNvSpPr txBox="1"/>
          <p:nvPr/>
        </p:nvSpPr>
        <p:spPr>
          <a:xfrm>
            <a:off x="8698059" y="305216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a:t>
            </a:r>
            <a:r>
              <a:rPr lang="en-US" dirty="0" err="1">
                <a:ea typeface="Calibri"/>
                <a:cs typeface="Calibri"/>
              </a:rPr>
              <a:t>dataframe</a:t>
            </a:r>
            <a:r>
              <a:rPr lang="en-US" dirty="0">
                <a:ea typeface="Calibri"/>
                <a:cs typeface="Calibri"/>
              </a:rPr>
              <a:t> out of created lists</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790</cp:revision>
  <dcterms:created xsi:type="dcterms:W3CDTF">2021-04-29T18:58:34Z</dcterms:created>
  <dcterms:modified xsi:type="dcterms:W3CDTF">2025-08-27T13:54:41Z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